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92" r:id="rId4"/>
  </p:sldMasterIdLst>
  <p:notesMasterIdLst>
    <p:notesMasterId r:id="rId11"/>
  </p:notesMasterIdLst>
  <p:sldIdLst>
    <p:sldId id="256" r:id="rId5"/>
    <p:sldId id="257" r:id="rId6"/>
    <p:sldId id="260" r:id="rId7"/>
    <p:sldId id="261" r:id="rId8"/>
    <p:sldId id="259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519E"/>
    <a:srgbClr val="2DA9E1"/>
    <a:srgbClr val="1C3665"/>
    <a:srgbClr val="8EC4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146"/>
    <p:restoredTop sz="94694"/>
  </p:normalViewPr>
  <p:slideViewPr>
    <p:cSldViewPr snapToGrid="0" snapToObjects="1">
      <p:cViewPr varScale="1">
        <p:scale>
          <a:sx n="198" d="100"/>
          <a:sy n="198" d="100"/>
        </p:scale>
        <p:origin x="20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2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09992B-A26C-6A4B-AC27-2602734F286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0CCFD4-A7F8-054B-8822-BC244B9535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12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Hex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77A4BE5-FE46-EA43-B6B0-450DE02CC3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-4764"/>
            <a:ext cx="10174777" cy="53792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66EC07-D962-6647-8E4E-0283A02CE19B}"/>
              </a:ext>
            </a:extLst>
          </p:cNvPr>
          <p:cNvSpPr/>
          <p:nvPr userDrawn="1"/>
        </p:nvSpPr>
        <p:spPr>
          <a:xfrm>
            <a:off x="0" y="0"/>
            <a:ext cx="12192000" cy="5479712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76000">
                <a:schemeClr val="bg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blue/green box bottom">
            <a:extLst>
              <a:ext uri="{FF2B5EF4-FFF2-40B4-BE49-F238E27FC236}">
                <a16:creationId xmlns:a16="http://schemas.microsoft.com/office/drawing/2014/main" id="{01F9400E-D49A-AA40-B4BD-53F03EC31D76}"/>
              </a:ext>
            </a:extLst>
          </p:cNvPr>
          <p:cNvGrpSpPr/>
          <p:nvPr userDrawn="1"/>
        </p:nvGrpSpPr>
        <p:grpSpPr>
          <a:xfrm>
            <a:off x="0" y="5340350"/>
            <a:ext cx="12192000" cy="1517650"/>
            <a:chOff x="0" y="5340350"/>
            <a:chExt cx="12192000" cy="151765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C04B8F3-C379-C04D-8634-1CDEC81586E2}"/>
                </a:ext>
              </a:extLst>
            </p:cNvPr>
            <p:cNvSpPr/>
            <p:nvPr userDrawn="1"/>
          </p:nvSpPr>
          <p:spPr bwMode="auto">
            <a:xfrm>
              <a:off x="0" y="5444519"/>
              <a:ext cx="12192000" cy="1413481"/>
            </a:xfrm>
            <a:prstGeom prst="rect">
              <a:avLst/>
            </a:prstGeom>
            <a:solidFill>
              <a:srgbClr val="07519E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03207E4-91BC-AB48-939F-AAC2AA29BF23}"/>
                </a:ext>
              </a:extLst>
            </p:cNvPr>
            <p:cNvSpPr/>
            <p:nvPr userDrawn="1"/>
          </p:nvSpPr>
          <p:spPr bwMode="auto">
            <a:xfrm>
              <a:off x="0" y="5340350"/>
              <a:ext cx="12192000" cy="104169"/>
            </a:xfrm>
            <a:prstGeom prst="rect">
              <a:avLst/>
            </a:prstGeom>
            <a:solidFill>
              <a:srgbClr val="8EC42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endParaRPr>
            </a:p>
          </p:txBody>
        </p:sp>
      </p:grp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1DFF24A-6025-2847-8C93-29954BFB7B8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37144" y="2217074"/>
            <a:ext cx="9354855" cy="2292350"/>
          </a:xfrm>
          <a:noFill/>
        </p:spPr>
        <p:txBody>
          <a:bodyPr wrap="square" lIns="365760" tIns="822960" rIns="1097280" bIns="822960" anchor="ctr" anchorCtr="0">
            <a:noAutofit/>
          </a:bodyPr>
          <a:lstStyle>
            <a:lvl1pPr marL="0" indent="0">
              <a:buFont typeface="Arial" panose="020B0604020202020204" pitchFamily="34" charset="0"/>
              <a:buNone/>
              <a:tabLst/>
              <a:defRPr sz="36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9525" indent="0">
              <a:buFontTx/>
              <a:buNone/>
              <a:tabLst/>
              <a:defRPr sz="24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title</a:t>
            </a:r>
          </a:p>
          <a:p>
            <a:pPr lvl="1"/>
            <a:r>
              <a:rPr lang="en-US" dirty="0"/>
              <a:t>Click to edit subtitle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F11E7C5D-AAED-604F-85A8-6DB539F1F6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0142" y="273297"/>
            <a:ext cx="2541981" cy="1392237"/>
          </a:xfrm>
          <a:effectLst/>
        </p:spPr>
        <p:txBody>
          <a:bodyPr lIns="0" rIns="0" bIns="0" anchor="b" anchorCtr="0">
            <a:noAutofit/>
          </a:bodyPr>
          <a:lstStyle>
            <a:lvl1pPr marL="7938" indent="0">
              <a:buFontTx/>
              <a:buNone/>
              <a:tabLst/>
              <a:defRPr sz="1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2pPr>
            <a:lvl3pPr marL="7938" indent="0">
              <a:buFontTx/>
              <a:buNone/>
              <a:tabLst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3716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4pPr>
            <a:lvl5pPr marL="1828800" indent="0">
              <a:buFontTx/>
              <a:buNone/>
              <a:defRPr b="0" i="0">
                <a:solidFill>
                  <a:schemeClr val="bg1"/>
                </a:solidFill>
                <a:latin typeface="Myriad Pro Cond" panose="020B0506030403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10926E-0A3C-C1B9-33F0-0FCC7333AFB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804279" y="5913998"/>
            <a:ext cx="58420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419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 orient="horz" pos="1920">
          <p15:clr>
            <a:srgbClr val="FBAE40"/>
          </p15:clr>
        </p15:guide>
        <p15:guide id="4" pos="53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80018A3-14FE-A04B-A3B4-D9AA55483B4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5465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g Blue Box Bullets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2CB96BB-242F-BC47-80BF-E45DB97245BA}"/>
              </a:ext>
            </a:extLst>
          </p:cNvPr>
          <p:cNvSpPr/>
          <p:nvPr userDrawn="1"/>
        </p:nvSpPr>
        <p:spPr>
          <a:xfrm>
            <a:off x="6843714" y="0"/>
            <a:ext cx="5346699" cy="623779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72FA9CB-507A-AA48-963A-8D5E37B7CF5B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79016F-99B0-6B40-B3F7-87F0068FC0E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DAHO NATIONAL LABORATORY">
            <a:extLst>
              <a:ext uri="{FF2B5EF4-FFF2-40B4-BE49-F238E27FC236}">
                <a16:creationId xmlns:a16="http://schemas.microsoft.com/office/drawing/2014/main" id="{BD942965-6C07-5D4A-809D-5FC754D590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14" name="Title Placeholder BIG box blue right">
            <a:extLst>
              <a:ext uri="{FF2B5EF4-FFF2-40B4-BE49-F238E27FC236}">
                <a16:creationId xmlns:a16="http://schemas.microsoft.com/office/drawing/2014/main" id="{AB7EA1D9-8A57-3143-9688-4BB8599F986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50063" y="0"/>
            <a:ext cx="5340350" cy="907549"/>
          </a:xfrm>
          <a:prstGeom prst="rect">
            <a:avLst/>
          </a:prstGeom>
          <a:noFill/>
        </p:spPr>
        <p:txBody>
          <a:bodyPr lIns="274320" tIns="365760" rIns="274320">
            <a:normAutofit/>
          </a:bodyPr>
          <a:lstStyle>
            <a:lvl1pPr marL="0" indent="0">
              <a:buFontTx/>
              <a:buNone/>
              <a:defRPr sz="32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FontTx/>
              <a:buNone/>
              <a:defRPr>
                <a:solidFill>
                  <a:schemeClr val="bg1"/>
                </a:solidFill>
              </a:defRPr>
            </a:lvl2pPr>
            <a:lvl3pPr marL="914400" indent="0">
              <a:buFontTx/>
              <a:buNone/>
              <a:defRPr>
                <a:solidFill>
                  <a:schemeClr val="bg1"/>
                </a:solidFill>
              </a:defRPr>
            </a:lvl3pPr>
            <a:lvl4pPr marL="1371600" indent="0">
              <a:buFontTx/>
              <a:buNone/>
              <a:defRPr>
                <a:solidFill>
                  <a:schemeClr val="bg1"/>
                </a:solidFill>
              </a:defRPr>
            </a:lvl4pPr>
            <a:lvl5pPr marL="182880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box title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38B584E-1ECA-5646-9DA7-61B8110256F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116947" y="1064712"/>
            <a:ext cx="4598987" cy="4515349"/>
          </a:xfrm>
          <a:prstGeom prst="rect">
            <a:avLst/>
          </a:prstGeom>
        </p:spPr>
        <p:txBody>
          <a:bodyPr lIns="0">
            <a:normAutofit/>
          </a:bodyPr>
          <a:lstStyle>
            <a:lvl1pPr marL="347663" indent="-342900">
              <a:buClr>
                <a:schemeClr val="bg1"/>
              </a:buClr>
              <a:tabLst/>
              <a:defRPr sz="2400">
                <a:solidFill>
                  <a:schemeClr val="bg1"/>
                </a:solidFill>
              </a:defRPr>
            </a:lvl1pPr>
            <a:lvl2pPr>
              <a:buClr>
                <a:schemeClr val="bg1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1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1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1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bullet list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">
            <a:extLst>
              <a:ext uri="{FF2B5EF4-FFF2-40B4-BE49-F238E27FC236}">
                <a16:creationId xmlns:a16="http://schemas.microsoft.com/office/drawing/2014/main" id="{6EF42CC7-103E-EA4C-89A2-543032DA331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6843714" cy="622826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890074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25992-890C-EC4B-B676-6CCEF133B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0" y="1709738"/>
            <a:ext cx="10409299" cy="2852737"/>
          </a:xfrm>
        </p:spPr>
        <p:txBody>
          <a:bodyPr anchor="ctr" anchorCtr="0"/>
          <a:lstStyle>
            <a:lvl1pPr>
              <a:defRPr sz="48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303FD-B916-FD4E-85C2-3EBF655BC1F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38150" y="4589463"/>
            <a:ext cx="104093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subhead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8FDE18-9616-B043-9C71-522DAD29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2FF7A-5905-EB40-919B-9225D0871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7509E-6005-DB4B-9578-84532E5F8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382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1739901"/>
            <a:ext cx="5081650" cy="4351338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1739901"/>
            <a:ext cx="5081651" cy="4351338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320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0D34-E50C-7946-9657-29EA34F401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BFFB48-1F38-8C46-B4B3-0871CA9880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938150" y="2412999"/>
            <a:ext cx="5081650" cy="3763963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7F5AB-BF51-4044-8164-B8ADFB34B0A6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72148" y="2412999"/>
            <a:ext cx="5081651" cy="3763963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73E568-D8E9-CE46-B564-4CAF0B6E4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3C80FD-FB7C-F246-A242-07AFCB295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FBDEBE-950D-C343-A00C-8D9FA1E33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172D795B-85F6-1F49-922A-F4131787307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938213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 1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4E34B4F-F908-104C-90F3-5135E2E8C74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70625" y="1589087"/>
            <a:ext cx="5081587" cy="766763"/>
          </a:xfrm>
        </p:spPr>
        <p:txBody>
          <a:bodyPr anchor="b"/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subhead 2 </a:t>
            </a:r>
          </a:p>
        </p:txBody>
      </p:sp>
    </p:spTree>
    <p:extLst>
      <p:ext uri="{BB962C8B-B14F-4D97-AF65-F5344CB8AC3E}">
        <p14:creationId xmlns:p14="http://schemas.microsoft.com/office/powerpoint/2010/main" val="17900851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 Stat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07">
            <a:extLst>
              <a:ext uri="{FF2B5EF4-FFF2-40B4-BE49-F238E27FC236}">
                <a16:creationId xmlns:a16="http://schemas.microsoft.com/office/drawing/2014/main" id="{4647A912-5093-6043-8161-0D98167F24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-336550"/>
            <a:ext cx="12192000" cy="6858000"/>
          </a:xfrm>
          <a:prstGeom prst="rect">
            <a:avLst/>
          </a:prstGeom>
        </p:spPr>
      </p:pic>
      <p:grpSp>
        <p:nvGrpSpPr>
          <p:cNvPr id="11" name="Bottom Bar">
            <a:extLst>
              <a:ext uri="{FF2B5EF4-FFF2-40B4-BE49-F238E27FC236}">
                <a16:creationId xmlns:a16="http://schemas.microsoft.com/office/drawing/2014/main" id="{DC935C4B-E372-E04B-8493-E90A79CBC7F4}"/>
              </a:ext>
            </a:extLst>
          </p:cNvPr>
          <p:cNvGrpSpPr/>
          <p:nvPr userDrawn="1"/>
        </p:nvGrpSpPr>
        <p:grpSpPr>
          <a:xfrm>
            <a:off x="0" y="6247747"/>
            <a:ext cx="12192000" cy="610252"/>
            <a:chOff x="0" y="6247747"/>
            <a:chExt cx="12192000" cy="61025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A574F32-F3B5-224E-B6D3-DC767B30A5BE}"/>
                </a:ext>
              </a:extLst>
            </p:cNvPr>
            <p:cNvSpPr/>
            <p:nvPr/>
          </p:nvSpPr>
          <p:spPr>
            <a:xfrm>
              <a:off x="0" y="6334125"/>
              <a:ext cx="12192000" cy="52387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8EE050A-3114-2641-96C8-48D281A062A0}"/>
                </a:ext>
              </a:extLst>
            </p:cNvPr>
            <p:cNvSpPr/>
            <p:nvPr/>
          </p:nvSpPr>
          <p:spPr>
            <a:xfrm>
              <a:off x="0" y="6247747"/>
              <a:ext cx="12192000" cy="8637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F59F24B-A93D-B046-B78A-2C31137D1AC5}"/>
              </a:ext>
            </a:extLst>
          </p:cNvPr>
          <p:cNvSpPr txBox="1"/>
          <p:nvPr userDrawn="1"/>
        </p:nvSpPr>
        <p:spPr>
          <a:xfrm>
            <a:off x="2872408" y="5178483"/>
            <a:ext cx="6447184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Battelle Energy Alliance manages INL for the U.S. Department of Energy’s Office of Nuclear Energy. </a:t>
            </a:r>
            <a:br>
              <a:rPr lang="en-US" sz="1050" i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INL is the nation’s center for nuclear energy research and development, and also performs research </a:t>
            </a:r>
            <a:br>
              <a:rPr lang="en-US" sz="1050" i="1" dirty="0">
                <a:solidFill>
                  <a:schemeClr val="bg1">
                    <a:lumMod val="65000"/>
                  </a:schemeClr>
                </a:solidFill>
              </a:rPr>
            </a:br>
            <a:r>
              <a:rPr lang="en-US" sz="1050" i="1" dirty="0">
                <a:solidFill>
                  <a:schemeClr val="bg1">
                    <a:lumMod val="65000"/>
                  </a:schemeClr>
                </a:solidFill>
              </a:rPr>
              <a:t>in each of DOE’s strategic goal areas: energy, national security, science and the environment.</a:t>
            </a:r>
            <a:endParaRPr lang="en-US" sz="105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Web Address">
            <a:extLst>
              <a:ext uri="{FF2B5EF4-FFF2-40B4-BE49-F238E27FC236}">
                <a16:creationId xmlns:a16="http://schemas.microsoft.com/office/drawing/2014/main" id="{53FCC0DF-9440-B040-A076-DF507B404D83}"/>
              </a:ext>
            </a:extLst>
          </p:cNvPr>
          <p:cNvSpPr txBox="1"/>
          <p:nvPr userDrawn="1"/>
        </p:nvSpPr>
        <p:spPr>
          <a:xfrm>
            <a:off x="4100945" y="6417425"/>
            <a:ext cx="3990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pc="600" dirty="0">
                <a:solidFill>
                  <a:schemeClr val="bg1">
                    <a:alpha val="50000"/>
                  </a:schemeClr>
                </a:solidFill>
                <a:latin typeface="Arial Narrow" panose="020B0604020202020204" pitchFamily="34" charset="0"/>
                <a:cs typeface="Arial Narrow" panose="020B0604020202020204" pitchFamily="34" charset="0"/>
              </a:rPr>
              <a:t>WWW.INL.GOV</a:t>
            </a:r>
          </a:p>
        </p:txBody>
      </p:sp>
    </p:spTree>
    <p:extLst>
      <p:ext uri="{BB962C8B-B14F-4D97-AF65-F5344CB8AC3E}">
        <p14:creationId xmlns:p14="http://schemas.microsoft.com/office/powerpoint/2010/main" val="1883443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40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6D6083-77A6-334A-8C7F-A5F18D4F5F8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213" y="1739901"/>
            <a:ext cx="10415587" cy="4327523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bg2"/>
              </a:buClr>
              <a:buSzTx/>
              <a:buFontTx/>
              <a:buNone/>
              <a:tabLst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13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Ful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2365512-1A58-B241-838D-EFAB0E25F8AF}"/>
              </a:ext>
            </a:extLst>
          </p:cNvPr>
          <p:cNvSpPr/>
          <p:nvPr userDrawn="1"/>
        </p:nvSpPr>
        <p:spPr>
          <a:xfrm>
            <a:off x="0" y="6335712"/>
            <a:ext cx="12192000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EE89965-9C98-C446-B0C8-8151A52702B5}"/>
              </a:ext>
            </a:extLst>
          </p:cNvPr>
          <p:cNvSpPr/>
          <p:nvPr userDrawn="1"/>
        </p:nvSpPr>
        <p:spPr>
          <a:xfrm>
            <a:off x="0" y="6237795"/>
            <a:ext cx="12192000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DAHO NATIONAL LABORATORY">
            <a:extLst>
              <a:ext uri="{FF2B5EF4-FFF2-40B4-BE49-F238E27FC236}">
                <a16:creationId xmlns:a16="http://schemas.microsoft.com/office/drawing/2014/main" id="{C9B294FD-1F7F-4240-B2BD-1DD570DF2E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659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340345" y="1739901"/>
            <a:ext cx="5013454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38150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81027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(Reduce font for title longer than 2 lines)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50" y="1739901"/>
            <a:ext cx="5013454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705329EE-4FB4-5A4D-AB92-8FB39F63785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72149" y="1739901"/>
            <a:ext cx="5081650" cy="4207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3923201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y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EC5EE-7A70-7D44-877F-2A9D266232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</p:spTree>
    <p:extLst>
      <p:ext uri="{BB962C8B-B14F-4D97-AF65-F5344CB8AC3E}">
        <p14:creationId xmlns:p14="http://schemas.microsoft.com/office/powerpoint/2010/main" val="1991234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Box Photo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D6444-081A-D54B-830B-A94153C0E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38149" y="1739901"/>
            <a:ext cx="6704153" cy="4207040"/>
          </a:xfrm>
        </p:spPr>
        <p:txBody>
          <a:bodyPr/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E2218-371C-0D41-97AF-B220A81F8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CD4A3B-E186-AB40-96C6-355AF9A6FE76}" type="datetimeFigureOut">
              <a:rPr lang="en-US" smtClean="0"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462E5-D969-3443-B549-CE7B6CCBE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BC785-2799-4146-A523-CFA98FEB9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577FA-F7D9-2C48-919F-F962E3BF952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2EB56D-A175-2340-8316-CB2D73FC70C2}"/>
              </a:ext>
            </a:extLst>
          </p:cNvPr>
          <p:cNvSpPr/>
          <p:nvPr userDrawn="1"/>
        </p:nvSpPr>
        <p:spPr>
          <a:xfrm>
            <a:off x="8465770" y="-1"/>
            <a:ext cx="3726230" cy="623779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AEB60818-A426-D644-9EEA-D2FB1CBDFB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871283" y="522288"/>
            <a:ext cx="2919664" cy="43513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2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photo icon below to insert picture</a:t>
            </a:r>
            <a:br>
              <a:rPr lang="en-US" dirty="0"/>
            </a:br>
            <a:r>
              <a:rPr lang="en-US" dirty="0"/>
              <a:t>(if replacing picture, you will have to reset your crop area)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EFBD4CC-FEFF-654C-B1A3-229DA69D10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8151" y="558602"/>
            <a:ext cx="6704151" cy="1005229"/>
          </a:xfrm>
        </p:spPr>
        <p:txBody>
          <a:bodyPr/>
          <a:lstStyle/>
          <a:p>
            <a:r>
              <a:rPr lang="en-US" dirty="0"/>
              <a:t>Click to edit title</a:t>
            </a:r>
            <a:br>
              <a:rPr lang="en-US" dirty="0"/>
            </a:br>
            <a:r>
              <a:rPr lang="en-US" dirty="0"/>
              <a:t>(2 lines max)</a:t>
            </a:r>
          </a:p>
        </p:txBody>
      </p:sp>
    </p:spTree>
    <p:extLst>
      <p:ext uri="{BB962C8B-B14F-4D97-AF65-F5344CB8AC3E}">
        <p14:creationId xmlns:p14="http://schemas.microsoft.com/office/powerpoint/2010/main" val="3924736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EB3FEC5-4760-DC48-B91E-CFC0C33F63A9}"/>
              </a:ext>
            </a:extLst>
          </p:cNvPr>
          <p:cNvSpPr/>
          <p:nvPr userDrawn="1"/>
        </p:nvSpPr>
        <p:spPr>
          <a:xfrm>
            <a:off x="8465769" y="6335712"/>
            <a:ext cx="3726231" cy="52228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EAE68D-24FC-6749-A309-042231DB68DA}"/>
              </a:ext>
            </a:extLst>
          </p:cNvPr>
          <p:cNvSpPr/>
          <p:nvPr userDrawn="1"/>
        </p:nvSpPr>
        <p:spPr>
          <a:xfrm>
            <a:off x="8465769" y="6237795"/>
            <a:ext cx="3726231" cy="979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IDAHO NATIONAL LABORATORY">
            <a:extLst>
              <a:ext uri="{FF2B5EF4-FFF2-40B4-BE49-F238E27FC236}">
                <a16:creationId xmlns:a16="http://schemas.microsoft.com/office/drawing/2014/main" id="{C491F914-E346-2146-A51D-D37D67DBC113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8944584" y="6543675"/>
            <a:ext cx="2768600" cy="127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82502A-5BF2-8845-923F-AAF24377F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151" y="558602"/>
            <a:ext cx="10415648" cy="1008797"/>
          </a:xfrm>
          <a:prstGeom prst="rect">
            <a:avLst/>
          </a:prstGeom>
        </p:spPr>
        <p:txBody>
          <a:bodyPr vert="horz" lIns="0" tIns="0" rIns="91440" bIns="45720" rtlCol="0" anchor="t" anchorCtr="0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7B4A4D-34FE-994A-AFE8-DCF682312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150" y="1739901"/>
            <a:ext cx="10415649" cy="4351338"/>
          </a:xfrm>
          <a:prstGeom prst="rect">
            <a:avLst/>
          </a:prstGeom>
        </p:spPr>
        <p:txBody>
          <a:bodyPr vert="horz" lIns="0" tIns="0" rIns="91440" bIns="45720" rtlCol="0">
            <a:noAutofit/>
          </a:bodyPr>
          <a:lstStyle/>
          <a:p>
            <a:pPr lvl="0"/>
            <a:r>
              <a:rPr lang="en-US" dirty="0"/>
              <a:t>Click to 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0CF24-C629-E54C-BA9B-20518F01F0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1" y="6492875"/>
            <a:ext cx="1546302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l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27CD4A3B-E186-AB40-96C6-355AF9A6FE76}" type="datetimeFigureOut">
              <a:rPr lang="en-US" smtClean="0"/>
              <a:pPr/>
              <a:t>4/10/23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334D85-E219-4F49-88C8-4DC17F06DE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38150" y="6492875"/>
            <a:ext cx="5060066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7F2A8-2F01-4745-8AFB-4EEC8D271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55020" y="6492875"/>
            <a:ext cx="434428" cy="365125"/>
          </a:xfrm>
          <a:prstGeom prst="rect">
            <a:avLst/>
          </a:prstGeom>
        </p:spPr>
        <p:txBody>
          <a:bodyPr vert="horz" lIns="91440" tIns="45720" rIns="91440" bIns="155448" rtlCol="0" anchor="ctr"/>
          <a:lstStyle>
            <a:lvl1pPr algn="ctr">
              <a:defRPr sz="1000" b="1">
                <a:solidFill>
                  <a:schemeClr val="accent6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2B577FA-F7D9-2C48-919F-F962E3BF952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5" name="blue/green box top">
            <a:extLst>
              <a:ext uri="{FF2B5EF4-FFF2-40B4-BE49-F238E27FC236}">
                <a16:creationId xmlns:a16="http://schemas.microsoft.com/office/drawing/2014/main" id="{2FE8E780-1DE8-B245-8215-3ECC2513C073}"/>
              </a:ext>
            </a:extLst>
          </p:cNvPr>
          <p:cNvGrpSpPr/>
          <p:nvPr userDrawn="1"/>
        </p:nvGrpSpPr>
        <p:grpSpPr>
          <a:xfrm>
            <a:off x="0" y="522288"/>
            <a:ext cx="744467" cy="547190"/>
            <a:chOff x="0" y="711956"/>
            <a:chExt cx="3721100" cy="62020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0A2A1D5-CB4B-1A40-8711-4F412AA9927B}"/>
                </a:ext>
              </a:extLst>
            </p:cNvPr>
            <p:cNvSpPr/>
            <p:nvPr userDrawn="1"/>
          </p:nvSpPr>
          <p:spPr>
            <a:xfrm rot="10800000">
              <a:off x="0" y="711956"/>
              <a:ext cx="3721100" cy="52228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B5F476-DD08-5B45-A331-21193BD3472A}"/>
                </a:ext>
              </a:extLst>
            </p:cNvPr>
            <p:cNvSpPr/>
            <p:nvPr userDrawn="1"/>
          </p:nvSpPr>
          <p:spPr>
            <a:xfrm rot="10800000">
              <a:off x="0" y="1234244"/>
              <a:ext cx="3721100" cy="9791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516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694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10" r:id="rId8"/>
    <p:sldLayoutId id="2147483711" r:id="rId9"/>
    <p:sldLayoutId id="2147483712" r:id="rId10"/>
    <p:sldLayoutId id="2147483713" r:id="rId11"/>
    <p:sldLayoutId id="2147483695" r:id="rId12"/>
    <p:sldLayoutId id="2147483696" r:id="rId13"/>
    <p:sldLayoutId id="2147483709" r:id="rId14"/>
    <p:sldLayoutId id="214748371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i="0" kern="1200">
          <a:solidFill>
            <a:schemeClr val="tx2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−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Arial" panose="020B0604020202020204" pitchFamily="34" charset="0"/>
        <a:buChar char="•"/>
        <a:defRPr sz="2200" b="0" i="0" kern="120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20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5B3176E-FAD1-2B4C-96D5-F706C44483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Transient Multiphysics Simulation of Spent Fuel Repositories for Pebble-bed Reactors</a:t>
            </a:r>
          </a:p>
          <a:p>
            <a:pPr>
              <a:spcBef>
                <a:spcPts val="500"/>
              </a:spcBef>
            </a:pPr>
            <a:r>
              <a:rPr lang="en-US" sz="2400" b="0" dirty="0"/>
              <a:t>April 2023 Update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56D43-7FAB-834B-AA9F-965D52A8E52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1400" b="0" dirty="0"/>
              <a:t>April 10, 2023</a:t>
            </a:r>
          </a:p>
          <a:p>
            <a:pPr>
              <a:spcBef>
                <a:spcPts val="2000"/>
              </a:spcBef>
            </a:pPr>
            <a:r>
              <a:rPr lang="en-US" dirty="0"/>
              <a:t>Patrick Behne, PhD</a:t>
            </a:r>
          </a:p>
        </p:txBody>
      </p:sp>
    </p:spTree>
    <p:extLst>
      <p:ext uri="{BB962C8B-B14F-4D97-AF65-F5344CB8AC3E}">
        <p14:creationId xmlns:p14="http://schemas.microsoft.com/office/powerpoint/2010/main" val="4025150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BFA92-30DC-6040-9963-184E5B048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16D61A-0E65-624F-89C6-4D156FFF7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Learning MOOSE:</a:t>
            </a:r>
          </a:p>
          <a:p>
            <a:r>
              <a:rPr lang="en-US" dirty="0"/>
              <a:t>Navier-Stokes module</a:t>
            </a:r>
          </a:p>
          <a:p>
            <a:pPr lvl="1"/>
            <a:r>
              <a:rPr lang="en-US" dirty="0"/>
              <a:t>Natural convection loop</a:t>
            </a:r>
          </a:p>
          <a:p>
            <a:r>
              <a:rPr lang="en-US" dirty="0" err="1"/>
              <a:t>Multiapp</a:t>
            </a:r>
            <a:r>
              <a:rPr lang="en-US" dirty="0"/>
              <a:t> system</a:t>
            </a:r>
          </a:p>
          <a:p>
            <a:pPr lvl="1"/>
            <a:r>
              <a:rPr lang="en-US" dirty="0" err="1"/>
              <a:t>PatternedMeshGenerator</a:t>
            </a:r>
            <a:r>
              <a:rPr lang="en-US" dirty="0"/>
              <a:t> bug</a:t>
            </a:r>
          </a:p>
          <a:p>
            <a:pPr lvl="1"/>
            <a:r>
              <a:rPr lang="en-US" dirty="0"/>
              <a:t>Interface condition development</a:t>
            </a:r>
          </a:p>
          <a:p>
            <a:r>
              <a:rPr lang="en-US" dirty="0"/>
              <a:t>Large 3D simulations</a:t>
            </a:r>
          </a:p>
          <a:p>
            <a:pPr lvl="1"/>
            <a:r>
              <a:rPr lang="en-US" dirty="0"/>
              <a:t>MPI issues on Sawtooth</a:t>
            </a:r>
          </a:p>
        </p:txBody>
      </p:sp>
    </p:spTree>
    <p:extLst>
      <p:ext uri="{BB962C8B-B14F-4D97-AF65-F5344CB8AC3E}">
        <p14:creationId xmlns:p14="http://schemas.microsoft.com/office/powerpoint/2010/main" val="3740507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E39A6-218D-FF6D-AD2B-484034AE9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945A1E-EEE1-A734-46E5-E9FB7D9A3D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904" y="665460"/>
            <a:ext cx="5819461" cy="50269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6AB156C-CBBC-5955-5786-D899601B1D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541" y="448277"/>
            <a:ext cx="2641835" cy="57655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E4B98F-7F8F-B4F7-DA2E-DA12A92161D9}"/>
              </a:ext>
            </a:extLst>
          </p:cNvPr>
          <p:cNvSpPr txBox="1"/>
          <p:nvPr/>
        </p:nvSpPr>
        <p:spPr>
          <a:xfrm>
            <a:off x="2189911" y="6299398"/>
            <a:ext cx="2843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2D RZ Convection Loop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63918E-5CB0-4667-1D83-55B0D272D9C4}"/>
              </a:ext>
            </a:extLst>
          </p:cNvPr>
          <p:cNvSpPr txBox="1"/>
          <p:nvPr/>
        </p:nvSpPr>
        <p:spPr>
          <a:xfrm>
            <a:off x="6768308" y="5782565"/>
            <a:ext cx="3680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2D Convection Loop w/ </a:t>
            </a:r>
            <a:r>
              <a:rPr lang="en-US" dirty="0" err="1"/>
              <a:t>Multiapps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764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1198C-98E2-29FC-AE56-5C60DB435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F00D1D-40CB-B237-EDD9-2BEA6B94F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1298" y="111908"/>
            <a:ext cx="5237928" cy="66341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AD5BD0-DD5F-095E-1A46-F6FE55E6FB5F}"/>
              </a:ext>
            </a:extLst>
          </p:cNvPr>
          <p:cNvSpPr txBox="1"/>
          <p:nvPr/>
        </p:nvSpPr>
        <p:spPr>
          <a:xfrm>
            <a:off x="8613802" y="3105833"/>
            <a:ext cx="21131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3D Convection Loop w/ </a:t>
            </a:r>
            <a:r>
              <a:rPr lang="en-US" dirty="0" err="1"/>
              <a:t>Multiapps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671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7798D-3FEE-B8D6-B095-E280EA7A4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EE0E7E-1EF0-EF0F-8922-79B08270E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flow porous</a:t>
            </a:r>
          </a:p>
          <a:p>
            <a:r>
              <a:rPr lang="en-US" dirty="0"/>
              <a:t>Learn BISON models for pebbles for embedding multiscale fuel models</a:t>
            </a:r>
          </a:p>
          <a:p>
            <a:r>
              <a:rPr lang="en-US" dirty="0"/>
              <a:t>Learn </a:t>
            </a:r>
            <a:r>
              <a:rPr lang="en-US" dirty="0" err="1"/>
              <a:t>OpenMC</a:t>
            </a:r>
            <a:r>
              <a:rPr lang="en-US" dirty="0"/>
              <a:t> for XS generation</a:t>
            </a:r>
          </a:p>
          <a:p>
            <a:r>
              <a:rPr lang="en-US" dirty="0"/>
              <a:t>Generate cask source term (need </a:t>
            </a:r>
            <a:r>
              <a:rPr lang="en-US" dirty="0" err="1"/>
              <a:t>gPBR</a:t>
            </a:r>
            <a:r>
              <a:rPr lang="en-US" dirty="0"/>
              <a:t> model from Paolo)</a:t>
            </a:r>
          </a:p>
          <a:p>
            <a:r>
              <a:rPr lang="en-US"/>
              <a:t>Generate cask for real mesh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368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3760409"/>
      </p:ext>
    </p:extLst>
  </p:cSld>
  <p:clrMapOvr>
    <a:masterClrMapping/>
  </p:clrMapOvr>
</p:sld>
</file>

<file path=ppt/theme/theme1.xml><?xml version="1.0" encoding="utf-8"?>
<a:theme xmlns:a="http://schemas.openxmlformats.org/drawingml/2006/main" name="INL 2020">
  <a:themeElements>
    <a:clrScheme name="INL 2020">
      <a:dk1>
        <a:srgbClr val="000000"/>
      </a:dk1>
      <a:lt1>
        <a:srgbClr val="FFFFFF"/>
      </a:lt1>
      <a:dk2>
        <a:srgbClr val="06509D"/>
      </a:dk2>
      <a:lt2>
        <a:srgbClr val="2CA8E1"/>
      </a:lt2>
      <a:accent1>
        <a:srgbClr val="8EC423"/>
      </a:accent1>
      <a:accent2>
        <a:srgbClr val="2CA8E1"/>
      </a:accent2>
      <a:accent3>
        <a:srgbClr val="832369"/>
      </a:accent3>
      <a:accent4>
        <a:srgbClr val="CF1D4C"/>
      </a:accent4>
      <a:accent5>
        <a:srgbClr val="F78E20"/>
      </a:accent5>
      <a:accent6>
        <a:srgbClr val="59595C"/>
      </a:accent6>
      <a:hlink>
        <a:srgbClr val="7F7F7F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L_2022_hexDark_wide-WEB" id="{BFCE2894-AEF1-8B46-9681-589859762878}" vid="{2C3C1B24-8270-DB49-B9E8-13EE0CF6AED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7E82F965877DA48B42BD2A948B41834" ma:contentTypeVersion="1" ma:contentTypeDescription="Create a new document." ma:contentTypeScope="" ma:versionID="2256d34d26a10fb9041f5e82347b058b">
  <xsd:schema xmlns:xsd="http://www.w3.org/2001/XMLSchema" xmlns:xs="http://www.w3.org/2001/XMLSchema" xmlns:p="http://schemas.microsoft.com/office/2006/metadata/properties" xmlns:ns2="e13a543c-6713-4e5a-aa83-cb6a8e4cb4d2" targetNamespace="http://schemas.microsoft.com/office/2006/metadata/properties" ma:root="true" ma:fieldsID="fe980c8458d991d66740f43b520c8eeb" ns2:_="">
    <xsd:import namespace="e13a543c-6713-4e5a-aa83-cb6a8e4cb4d2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3a543c-6713-4e5a-aa83-cb6a8e4cb4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322932C-873F-4D0F-B9E0-AE16472CDC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53BD8C8-895E-4169-A358-3E9B46BE64A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3a543c-6713-4e5a-aa83-cb6a8e4cb4d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1A68D4D-9402-4485-B11D-8DDDCEB2E4C5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INL 2020</Template>
  <TotalTime>242</TotalTime>
  <Words>98</Words>
  <Application>Microsoft Macintosh PowerPoint</Application>
  <PresentationFormat>Widescreen</PresentationFormat>
  <Paragraphs>24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Arial Narrow</vt:lpstr>
      <vt:lpstr>Calibri</vt:lpstr>
      <vt:lpstr>Myriad Pro Cond</vt:lpstr>
      <vt:lpstr>Times New Roman</vt:lpstr>
      <vt:lpstr>INL 2020</vt:lpstr>
      <vt:lpstr>PowerPoint Presentation</vt:lpstr>
      <vt:lpstr>Progress</vt:lpstr>
      <vt:lpstr>Results</vt:lpstr>
      <vt:lpstr>Results</vt:lpstr>
      <vt:lpstr>Next Steps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Patrick A. Behne</dc:creator>
  <cp:keywords/>
  <dc:description/>
  <cp:lastModifiedBy>Patrick A. Behne</cp:lastModifiedBy>
  <cp:revision>6</cp:revision>
  <dcterms:created xsi:type="dcterms:W3CDTF">2023-04-10T15:51:36Z</dcterms:created>
  <dcterms:modified xsi:type="dcterms:W3CDTF">2023-04-10T19:53:41Z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0x010100E7E82F965877DA48B42BD2A948B41834</vt:lpwstr>
  </property>
</Properties>
</file>

<file path=docProps/thumbnail.jpeg>
</file>